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10"/>
  </p:notesMasterIdLst>
  <p:sldIdLst>
    <p:sldId id="256" r:id="rId2"/>
    <p:sldId id="273" r:id="rId3"/>
    <p:sldId id="266" r:id="rId4"/>
    <p:sldId id="267" r:id="rId5"/>
    <p:sldId id="268" r:id="rId6"/>
    <p:sldId id="270" r:id="rId7"/>
    <p:sldId id="272" r:id="rId8"/>
    <p:sldId id="27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C96A0-ED37-48D2-88AD-90AEA02F510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192C6-9C62-496F-9631-FD4A3DA280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410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766C-F637-48D9-8A75-C99BA16F6BE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97CD-D1A5-42FD-84FF-AF98FD97F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96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766C-F637-48D9-8A75-C99BA16F6BE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97CD-D1A5-42FD-84FF-AF98FD97F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73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766C-F637-48D9-8A75-C99BA16F6BE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97CD-D1A5-42FD-84FF-AF98FD97F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083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766C-F637-48D9-8A75-C99BA16F6BE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97CD-D1A5-42FD-84FF-AF98FD97F9A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7254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766C-F637-48D9-8A75-C99BA16F6BE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97CD-D1A5-42FD-84FF-AF98FD97F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317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766C-F637-48D9-8A75-C99BA16F6BE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97CD-D1A5-42FD-84FF-AF98FD97F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208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766C-F637-48D9-8A75-C99BA16F6BE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97CD-D1A5-42FD-84FF-AF98FD97F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106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766C-F637-48D9-8A75-C99BA16F6BE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97CD-D1A5-42FD-84FF-AF98FD97F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125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766C-F637-48D9-8A75-C99BA16F6BE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97CD-D1A5-42FD-84FF-AF98FD97F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85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766C-F637-48D9-8A75-C99BA16F6BE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97CD-D1A5-42FD-84FF-AF98FD97F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46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766C-F637-48D9-8A75-C99BA16F6BE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97CD-D1A5-42FD-84FF-AF98FD97F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60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766C-F637-48D9-8A75-C99BA16F6BE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97CD-D1A5-42FD-84FF-AF98FD97F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1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766C-F637-48D9-8A75-C99BA16F6BE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97CD-D1A5-42FD-84FF-AF98FD97F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43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766C-F637-48D9-8A75-C99BA16F6BE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97CD-D1A5-42FD-84FF-AF98FD97F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21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766C-F637-48D9-8A75-C99BA16F6BE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97CD-D1A5-42FD-84FF-AF98FD97F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09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766C-F637-48D9-8A75-C99BA16F6BE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97CD-D1A5-42FD-84FF-AF98FD97F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64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766C-F637-48D9-8A75-C99BA16F6BE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97CD-D1A5-42FD-84FF-AF98FD97F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75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683766C-F637-48D9-8A75-C99BA16F6BEC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297CD-D1A5-42FD-84FF-AF98FD97F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1154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  <p:sldLayoutId id="2147483888" r:id="rId14"/>
    <p:sldLayoutId id="2147483889" r:id="rId15"/>
    <p:sldLayoutId id="2147483890" r:id="rId16"/>
    <p:sldLayoutId id="214748389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15480" y="1412778"/>
            <a:ext cx="9505056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некоторых особенностях </a:t>
            </a:r>
          </a:p>
          <a:p>
            <a:pPr algn="ctr"/>
            <a:r>
              <a:rPr lang="ru-RU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 РФ в области образования, вступивших в действие  </a:t>
            </a:r>
            <a:endParaRPr lang="en-US" sz="4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01.01.2021</a:t>
            </a:r>
          </a:p>
          <a:p>
            <a:pPr algn="ctr"/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078375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87488" y="1484784"/>
            <a:ext cx="9505056" cy="34470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endParaRPr lang="ru-RU" sz="2400" b="1" dirty="0">
              <a:ln w="12700">
                <a:solidFill>
                  <a:srgbClr val="EBEBEB">
                    <a:satMod val="155000"/>
                  </a:srgbClr>
                </a:solidFill>
                <a:prstDash val="solid"/>
              </a:ln>
              <a:solidFill>
                <a:srgbClr val="1E5155">
                  <a:tint val="85000"/>
                  <a:satMod val="15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 по надзору в сфере образования и науки</a:t>
            </a:r>
            <a:endParaRPr lang="en-US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endParaRPr lang="ru-RU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от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 августа 2020г. №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831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ТРЕБОВАНИЙ К СТРУКТУРЕ ОФИЦИАЛЬНОГО САЙТА ОБРАЗОВАТЕЛЬНОЙ ОРГАНИЗАЦИИ В ИНФОРМАЦИОННО-ТЕЛЕКАМУКАЦИОННОЙ СЕТИ «ИНТЕРНЕТ» И ФОРМАТУ ПРЕДОСТАВЛЕНИЯ ИНФОРМАЦИИ</a:t>
            </a:r>
          </a:p>
          <a:p>
            <a:pPr lvl="0" algn="ctr">
              <a:defRPr/>
            </a:pP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Настоящий приказ вступает в силу с 1 января 2021 года и действует по 31 декабря 2026 года</a:t>
            </a:r>
          </a:p>
          <a:p>
            <a:pPr algn="ctr"/>
            <a:endParaRPr lang="ru-RU" sz="1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526857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127448" y="1412777"/>
            <a:ext cx="10009112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defRPr/>
            </a:pPr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структуре официального сайта образовательной организации в информационно-телекоммуникационной сети «интернет» и формату представления информации</a:t>
            </a:r>
          </a:p>
          <a:p>
            <a:pPr algn="just">
              <a:defRPr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algn="just">
              <a:defRPr/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	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Требования определяют структуру официального сайта образовательной организации и информационно-телекоммуникационной сети «Интернет», а также формат представления образовательной организации информации, обязательной к размещению на Сайте в соответствии со статьей 29 Федерального закона от 29 декабря 2012 г. № 273-ФЗ «Об образовании в Российской Федерации».</a:t>
            </a:r>
          </a:p>
          <a:p>
            <a:pPr algn="just">
              <a:defRPr/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defRPr/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размещения информации на Сайте ОО должен быть создан специальный раздел «Сведения об образовательной организации» (далее-специальный раздел).</a:t>
            </a:r>
          </a:p>
        </p:txBody>
      </p:sp>
    </p:spTree>
    <p:extLst>
      <p:ext uri="{BB962C8B-B14F-4D97-AF65-F5344CB8AC3E}">
        <p14:creationId xmlns:p14="http://schemas.microsoft.com/office/powerpoint/2010/main" val="2527621663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5440" y="1268760"/>
            <a:ext cx="1000911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Специальный раздел «Сведения об образовательной организации» </a:t>
            </a:r>
          </a:p>
          <a:p>
            <a:pPr lvl="0" algn="just">
              <a:defRPr/>
            </a:pP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с специальному разделу осуществляется с главной (основной) страницы Сайта. Содержит подразделы: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«Основные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«Структурна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органы управления ОО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«Документы»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«Образование»,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Руководство. Педагогический (научно-педагогический) состав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о оснащенность образовательного процесса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Платные образовательные услуги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Финансово-хозяйственная деятельность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Вакантные места для приема (перевода) обучающихся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Доступная среда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сотрудничество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endParaRPr lang="ru-RU" dirty="0">
              <a:ln w="12700">
                <a:solidFill>
                  <a:srgbClr val="EBEBEB">
                    <a:satMod val="155000"/>
                  </a:srgbClr>
                </a:solidFill>
                <a:prstDash val="solid"/>
              </a:ln>
              <a:solidFill>
                <a:srgbClr val="1E5155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859992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5440" y="1268760"/>
            <a:ext cx="101531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Сайт должен иметь версию для слабовидящих (для инвалидов и лиц с ограниченными возможностями здоровья по зрению).</a:t>
            </a:r>
          </a:p>
          <a:p>
            <a:pPr lvl="0" algn="just">
              <a:defRPr/>
            </a:pP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размещении информации на Сайте в виде файлов к ним устанавливаются следующие требования: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возможности поиска и копирования фрагментов текста средствами веб-обозревателя («гипертекстовый формат»);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возможности их сохранения на технических средствах пользователей и допускающем после сохранения возможность поиска и копирования произвольного фрагмента текста средствами соответствующей программы для просмотра («документ в электронной форме»).</a:t>
            </a:r>
          </a:p>
          <a:p>
            <a:pPr marL="285750" indent="-285750" algn="just">
              <a:buFontTx/>
              <a:buChar char="-"/>
              <a:defRPr/>
            </a:pP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самостоятельно разрабатываемые и утверждаемые образовательной организацией, могут дополнительно размещаться в графическом формате в виде графических образов их оригиналов («графический формат»).</a:t>
            </a:r>
          </a:p>
        </p:txBody>
      </p:sp>
    </p:spTree>
    <p:extLst>
      <p:ext uri="{BB962C8B-B14F-4D97-AF65-F5344CB8AC3E}">
        <p14:creationId xmlns:p14="http://schemas.microsoft.com/office/powerpoint/2010/main" val="2912111959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7448" y="1268761"/>
            <a:ext cx="100091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Форматы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размещенной на Сайте информации должны:</a:t>
            </a:r>
          </a:p>
          <a:p>
            <a:pPr lvl="0" algn="just">
              <a:defRPr/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-обеспечивать свободный доступ пользователей к информации, на основе общедоступного программного обеспечения;</a:t>
            </a:r>
          </a:p>
          <a:p>
            <a:pPr lvl="0" algn="just">
              <a:defRPr/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-обеспечивать пользователю информацией возможность навигации, поиска и использования текстовой информации, размещенной на Сайте, при выключенной функции отображения графических элементов страниц в веб-страниц;</a:t>
            </a:r>
          </a:p>
          <a:p>
            <a:pPr lvl="0" algn="just">
              <a:defRPr/>
            </a:pPr>
            <a:endParaRPr lang="ru-RU" dirty="0">
              <a:ln w="12700">
                <a:solidFill>
                  <a:srgbClr val="EBEBEB">
                    <a:satMod val="155000"/>
                  </a:srgbClr>
                </a:solidFill>
                <a:prstDash val="solid"/>
              </a:ln>
              <a:solidFill>
                <a:srgbClr val="1E5155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546595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9616" y="1268760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  <a:defRPr/>
            </a:pPr>
            <a:endParaRPr lang="ru-RU" dirty="0">
              <a:ln w="12700">
                <a:solidFill>
                  <a:srgbClr val="EBEBEB">
                    <a:satMod val="155000"/>
                  </a:srgbClr>
                </a:solidFill>
                <a:prstDash val="solid"/>
              </a:ln>
              <a:solidFill>
                <a:srgbClr val="1E5155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  <a:defRPr/>
            </a:pPr>
            <a:endParaRPr lang="ru-RU" dirty="0">
              <a:ln w="12700">
                <a:solidFill>
                  <a:srgbClr val="EBEBEB">
                    <a:satMod val="155000"/>
                  </a:srgbClr>
                </a:solidFill>
                <a:prstDash val="solid"/>
              </a:ln>
              <a:solidFill>
                <a:srgbClr val="1E5155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endParaRPr lang="ru-RU" dirty="0">
              <a:ln w="12700">
                <a:solidFill>
                  <a:srgbClr val="EBEBEB">
                    <a:satMod val="155000"/>
                  </a:srgbClr>
                </a:solidFill>
                <a:prstDash val="solid"/>
              </a:ln>
              <a:solidFill>
                <a:srgbClr val="1E5155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5440" y="836713"/>
            <a:ext cx="101531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endParaRPr lang="ru-RU" dirty="0" smtClean="0">
              <a:ln w="12700">
                <a:solidFill>
                  <a:srgbClr val="EBEBEB">
                    <a:satMod val="155000"/>
                  </a:srgbClr>
                </a:solidFill>
                <a:prstDash val="solid"/>
              </a:ln>
              <a:solidFill>
                <a:srgbClr val="1E5155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endParaRPr lang="ru-RU" dirty="0">
              <a:ln w="12700">
                <a:solidFill>
                  <a:srgbClr val="EBEBEB">
                    <a:satMod val="155000"/>
                  </a:srgbClr>
                </a:solidFill>
                <a:prstDash val="solid"/>
              </a:ln>
              <a:solidFill>
                <a:srgbClr val="1E5155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endParaRPr lang="ru-RU" dirty="0" smtClean="0">
              <a:ln w="12700">
                <a:solidFill>
                  <a:srgbClr val="EBEBEB">
                    <a:satMod val="155000"/>
                  </a:srgbClr>
                </a:solidFill>
                <a:prstDash val="solid"/>
              </a:ln>
              <a:solidFill>
                <a:srgbClr val="1E5155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endParaRPr lang="ru-RU" dirty="0">
              <a:ln w="12700">
                <a:solidFill>
                  <a:srgbClr val="EBEBEB">
                    <a:satMod val="155000"/>
                  </a:srgbClr>
                </a:solidFill>
                <a:prstDash val="solid"/>
              </a:ln>
              <a:solidFill>
                <a:srgbClr val="1E5155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файлы, ссылки на которые размещены на страницах соответствующего раздела, должны удовлетворять следующим условиям: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размер размещаемого файла не должен превышать 15 Мб. ;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сканирование документа (если производилось сканирование бумажного документа) должно быть выполнено с разрешением не менее 100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dpi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отсканированный текст (если производилось сканирование бумажного документа) в электронной копии документа должен быть читаемым;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-электронные документы, подписанные ЭП, должны соответствовать условиям статьи 6 ФЗ от 6 апреля 2011 г. № 63-ФЗ «Об электронной подписи»</a:t>
            </a:r>
          </a:p>
          <a:p>
            <a:pPr marL="285750" indent="-285750" algn="just">
              <a:buFontTx/>
              <a:buChar char="-"/>
              <a:defRPr/>
            </a:pPr>
            <a:endParaRPr lang="ru-RU" dirty="0">
              <a:ln w="12700">
                <a:solidFill>
                  <a:srgbClr val="EBEBEB">
                    <a:satMod val="155000"/>
                  </a:srgbClr>
                </a:solidFill>
                <a:prstDash val="solid"/>
              </a:ln>
              <a:solidFill>
                <a:srgbClr val="1E5155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210260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15480" y="1412778"/>
            <a:ext cx="9505056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внимание!!!</a:t>
            </a:r>
            <a:endParaRPr lang="ru-RU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44794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869</TotalTime>
  <Words>490</Words>
  <Application>Microsoft Office PowerPoint</Application>
  <PresentationFormat>Широкоэкранный</PresentationFormat>
  <Paragraphs>55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Times New Roman</vt:lpstr>
      <vt:lpstr>Wingdings 3</vt:lpstr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Долгих Михаил Васильевич</dc:creator>
  <cp:lastModifiedBy>NovikovSYU</cp:lastModifiedBy>
  <cp:revision>63</cp:revision>
  <dcterms:created xsi:type="dcterms:W3CDTF">2015-11-05T04:08:15Z</dcterms:created>
  <dcterms:modified xsi:type="dcterms:W3CDTF">2021-01-20T17:45:01Z</dcterms:modified>
</cp:coreProperties>
</file>